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9" r:id="rId7"/>
    <p:sldId id="268" r:id="rId8"/>
    <p:sldId id="276" r:id="rId9"/>
    <p:sldId id="277" r:id="rId10"/>
    <p:sldId id="264" r:id="rId11"/>
    <p:sldId id="258" r:id="rId12"/>
    <p:sldId id="262" r:id="rId13"/>
    <p:sldId id="269" r:id="rId14"/>
    <p:sldId id="272" r:id="rId15"/>
    <p:sldId id="267" r:id="rId16"/>
    <p:sldId id="266" r:id="rId17"/>
    <p:sldId id="273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A0058-88AB-103C-C51B-969F7778D698}" name="Hafeneger, Nina" initials="HN" userId="S::NH@avh.de::c5141c37-98a9-4ea2-90c8-bf279715e10c" providerId="AD"/>
  <p188:author id="{C0068864-DEC8-ED2D-8B6C-D2F2078780E9}" name="Dunkel, Thomas" initials="DT" userId="S::Thd@avh.de::bdc455c5-caca-452c-b8fa-da201accad55" providerId="AD"/>
  <p188:author id="{4F5E8AE0-5161-028C-BE08-68F73E3B5A86}" name="Fetzer, Friederike" initials="FF" userId="S::fetzer@kreativ-konzept.com::7e9f60e3-b662-4423-bd06-4ea0910b2b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8" autoAdjust="0"/>
    <p:restoredTop sz="94737"/>
  </p:normalViewPr>
  <p:slideViewPr>
    <p:cSldViewPr snapToGrid="0">
      <p:cViewPr varScale="1">
        <p:scale>
          <a:sx n="81" d="100"/>
          <a:sy n="81" d="100"/>
        </p:scale>
        <p:origin x="10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1-CD44-825C-D2836448C8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1-CD44-825C-D2836448C81A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E1-CD44-825C-D2836448C8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E1-CD44-825C-D2836448C8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D8-9C4D-A92A-B9E48082EC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D8-9C4D-A92A-B9E48082ECF3}"/>
              </c:ext>
            </c:extLst>
          </c:dPt>
          <c:cat>
            <c:strRef>
              <c:f>Tabelle1!$A$2:$A$7</c:f>
              <c:strCache>
                <c:ptCount val="6"/>
                <c:pt idx="0">
                  <c:v>AA</c:v>
                </c:pt>
                <c:pt idx="1">
                  <c:v>BMZ</c:v>
                </c:pt>
                <c:pt idx="2">
                  <c:v>BMWK</c:v>
                </c:pt>
                <c:pt idx="3">
                  <c:v>EU</c:v>
                </c:pt>
                <c:pt idx="4">
                  <c:v>andere</c:v>
                </c:pt>
                <c:pt idx="5">
                  <c:v>BMBF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36.1</c:v>
                </c:pt>
                <c:pt idx="1">
                  <c:v>7.1</c:v>
                </c:pt>
                <c:pt idx="2">
                  <c:v>1.5</c:v>
                </c:pt>
                <c:pt idx="3">
                  <c:v>3.6</c:v>
                </c:pt>
                <c:pt idx="4">
                  <c:v>3</c:v>
                </c:pt>
                <c:pt idx="5">
                  <c:v>48.7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8-9C4D-A92A-B9E48082E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E49B3-D354-0C44-9E8C-F3EDFB64010E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333F-A465-3046-8431-FB04349D8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3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0D444E-8222-ABBF-F00D-E2419BEC9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850166-1250-3006-ABF5-0770C87A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19" y="2303812"/>
            <a:ext cx="4115449" cy="16930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6BD25B-0F53-407F-4DE4-BCF24748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819" y="4369572"/>
            <a:ext cx="4115449" cy="1294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720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7C12D-5ADE-892B-7DA5-B9AA17A50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655" y="681037"/>
            <a:ext cx="4651144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5D22F0-7438-2451-389B-5CFA6913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54" y="2505694"/>
            <a:ext cx="4651145" cy="2861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9D77B-4CB3-3D06-5DE3-3FD2262CF2F1}"/>
              </a:ext>
            </a:extLst>
          </p:cNvPr>
          <p:cNvSpPr/>
          <p:nvPr userDrawn="1"/>
        </p:nvSpPr>
        <p:spPr>
          <a:xfrm>
            <a:off x="2312600" y="346756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7FDD45-E268-8A4B-3F0B-7A67B12B6046}"/>
              </a:ext>
            </a:extLst>
          </p:cNvPr>
          <p:cNvSpPr/>
          <p:nvPr userDrawn="1"/>
        </p:nvSpPr>
        <p:spPr>
          <a:xfrm>
            <a:off x="5018602" y="5826801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EBCE94-3BB0-8793-F5FB-0E6F42BAB92A}"/>
              </a:ext>
            </a:extLst>
          </p:cNvPr>
          <p:cNvSpPr/>
          <p:nvPr userDrawn="1"/>
        </p:nvSpPr>
        <p:spPr>
          <a:xfrm>
            <a:off x="4073237" y="2613660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183E65-5B87-8C07-386E-6B1357793FF7}"/>
              </a:ext>
            </a:extLst>
          </p:cNvPr>
          <p:cNvSpPr/>
          <p:nvPr userDrawn="1"/>
        </p:nvSpPr>
        <p:spPr>
          <a:xfrm>
            <a:off x="391886" y="2938541"/>
            <a:ext cx="308758" cy="3087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A406B0-D092-BCF9-3169-E17E48B8D497}"/>
              </a:ext>
            </a:extLst>
          </p:cNvPr>
          <p:cNvSpPr/>
          <p:nvPr userDrawn="1"/>
        </p:nvSpPr>
        <p:spPr>
          <a:xfrm>
            <a:off x="1829164" y="547298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5F35B87-44A0-0A45-FD91-312FCE090F82}"/>
              </a:ext>
            </a:extLst>
          </p:cNvPr>
          <p:cNvCxnSpPr>
            <a:cxnSpLocks/>
            <a:stCxn id="11" idx="2"/>
            <a:endCxn id="14" idx="6"/>
          </p:cNvCxnSpPr>
          <p:nvPr userDrawn="1"/>
        </p:nvCxnSpPr>
        <p:spPr>
          <a:xfrm flipH="1" flipV="1">
            <a:off x="700644" y="3092920"/>
            <a:ext cx="1611956" cy="594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C2E6212-BA26-D61B-6686-ED0D187DCA7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2687640" y="2768027"/>
            <a:ext cx="1412082" cy="7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3503FAA-7BDB-ED3D-62EE-022E170E91B7}"/>
              </a:ext>
            </a:extLst>
          </p:cNvPr>
          <p:cNvCxnSpPr>
            <a:endCxn id="14" idx="7"/>
          </p:cNvCxnSpPr>
          <p:nvPr userDrawn="1"/>
        </p:nvCxnSpPr>
        <p:spPr>
          <a:xfrm flipH="1">
            <a:off x="655427" y="1243013"/>
            <a:ext cx="709029" cy="1740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A02017C-01B2-3893-AEB7-BB37D60F2E1D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1788880" y="1498903"/>
            <a:ext cx="743414" cy="1968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0E711974-FB1D-FC8C-4F7C-99B16A23B96B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2687640" y="3842603"/>
            <a:ext cx="2360527" cy="2013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144DA21-072B-87CD-2B69-D0BC384A4A94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981207" y="3842603"/>
            <a:ext cx="395740" cy="1656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8100604D-2876-50B0-089E-F125F26EEA58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 flipH="1">
            <a:off x="0" y="5625031"/>
            <a:ext cx="1855251" cy="56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AC85E6C3-BF63-4746-E292-CCB0194B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94" y="225792"/>
            <a:ext cx="4945894" cy="2329092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9E6311DE-72C7-DB2F-0300-A1DFCEA44D64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2C9D0367-6037-86F0-362C-8BBC016F5884}"/>
              </a:ext>
            </a:extLst>
          </p:cNvPr>
          <p:cNvCxnSpPr>
            <a:cxnSpLocks/>
            <a:stCxn id="14" idx="2"/>
          </p:cNvCxnSpPr>
          <p:nvPr userDrawn="1"/>
        </p:nvCxnSpPr>
        <p:spPr>
          <a:xfrm flipH="1">
            <a:off x="-8920" y="3092920"/>
            <a:ext cx="400806" cy="57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66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7"/>
          </p:cNvCxnSpPr>
          <p:nvPr userDrawn="1"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endCxn id="12" idx="6"/>
          </p:cNvCxnSpPr>
          <p:nvPr userDrawn="1"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268" y="365125"/>
            <a:ext cx="884813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6268" y="1825625"/>
            <a:ext cx="884814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stCxn id="15" idx="6"/>
            <a:endCxn id="12" idx="3"/>
          </p:cNvCxnSpPr>
          <p:nvPr userDrawn="1"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76021D8-C4A4-39D6-B41B-3FAA317E8810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5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9E8E8AF8-F207-C008-1EB5-329575615E5F}"/>
              </a:ext>
            </a:extLst>
          </p:cNvPr>
          <p:cNvSpPr/>
          <p:nvPr userDrawn="1"/>
        </p:nvSpPr>
        <p:spPr>
          <a:xfrm>
            <a:off x="7295994" y="5549095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23B11-430F-B328-A77C-465B5A8F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04EBDA-0331-1B44-C5B0-5BBDBC35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56D15-1AAA-2897-98A9-1A4FF40F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16276B-EA7E-D3FE-2D51-3F4A5D78B6F2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C19EB-2166-EE83-08CD-BFD894628894}"/>
              </a:ext>
            </a:extLst>
          </p:cNvPr>
          <p:cNvSpPr/>
          <p:nvPr userDrawn="1"/>
        </p:nvSpPr>
        <p:spPr>
          <a:xfrm>
            <a:off x="11046359" y="687674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68603F-45B1-52A3-5CBE-0E1D2E1B7863}"/>
              </a:ext>
            </a:extLst>
          </p:cNvPr>
          <p:cNvSpPr/>
          <p:nvPr userDrawn="1"/>
        </p:nvSpPr>
        <p:spPr>
          <a:xfrm>
            <a:off x="11767110" y="16766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12F0BD-B07F-E30F-4523-1B12FA6CFF50}"/>
              </a:ext>
            </a:extLst>
          </p:cNvPr>
          <p:cNvSpPr/>
          <p:nvPr userDrawn="1"/>
        </p:nvSpPr>
        <p:spPr>
          <a:xfrm>
            <a:off x="11808125" y="24913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C43601A-14D0-5612-2CFF-8324347532F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11568483" y="403504"/>
            <a:ext cx="266127" cy="3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7C6A169-D963-6C30-D5D1-BA76F303FA01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568483" y="1209798"/>
            <a:ext cx="228192" cy="496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5A01C9B-1EA6-C111-8E60-19902289A52E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11568483" y="-30759"/>
            <a:ext cx="266127" cy="30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9FD762F-D6D2-3702-677A-ADA85D38E66B}"/>
              </a:ext>
            </a:extLst>
          </p:cNvPr>
          <p:cNvSpPr/>
          <p:nvPr userDrawn="1"/>
        </p:nvSpPr>
        <p:spPr>
          <a:xfrm>
            <a:off x="11487457" y="2552698"/>
            <a:ext cx="129952" cy="129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771D8C8-42D2-4F99-DD83-8802A83F0FD0}"/>
              </a:ext>
            </a:extLst>
          </p:cNvPr>
          <p:cNvCxnSpPr>
            <a:cxnSpLocks/>
            <a:stCxn id="46" idx="0"/>
            <a:endCxn id="12" idx="3"/>
          </p:cNvCxnSpPr>
          <p:nvPr userDrawn="1"/>
        </p:nvCxnSpPr>
        <p:spPr>
          <a:xfrm flipV="1">
            <a:off x="11552433" y="1848934"/>
            <a:ext cx="244242" cy="70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032998A4-FE90-DFF1-0924-7769416BCD62}"/>
              </a:ext>
            </a:extLst>
          </p:cNvPr>
          <p:cNvCxnSpPr>
            <a:cxnSpLocks/>
            <a:endCxn id="12" idx="5"/>
          </p:cNvCxnSpPr>
          <p:nvPr userDrawn="1"/>
        </p:nvCxnSpPr>
        <p:spPr>
          <a:xfrm flipH="1" flipV="1">
            <a:off x="11939425" y="1848934"/>
            <a:ext cx="228192" cy="94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704DFAC8-BA6A-449F-87DD-6C5EDB1C8BBA}"/>
              </a:ext>
            </a:extLst>
          </p:cNvPr>
          <p:cNvCxnSpPr>
            <a:cxnSpLocks/>
            <a:endCxn id="46" idx="3"/>
          </p:cNvCxnSpPr>
          <p:nvPr userDrawn="1"/>
        </p:nvCxnSpPr>
        <p:spPr>
          <a:xfrm flipV="1">
            <a:off x="11352212" y="2663619"/>
            <a:ext cx="154276" cy="172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85F08C1-56A5-9E3C-CB0B-FE4BA2A93AD0}"/>
              </a:ext>
            </a:extLst>
          </p:cNvPr>
          <p:cNvSpPr/>
          <p:nvPr userDrawn="1"/>
        </p:nvSpPr>
        <p:spPr>
          <a:xfrm>
            <a:off x="6771040" y="639618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3FEB09-93CA-BA90-E639-E5E939154C06}"/>
              </a:ext>
            </a:extLst>
          </p:cNvPr>
          <p:cNvSpPr/>
          <p:nvPr userDrawn="1"/>
        </p:nvSpPr>
        <p:spPr>
          <a:xfrm>
            <a:off x="8208871" y="641097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169F19B6-4E90-66D5-5CD2-2F8F0A1471B1}"/>
              </a:ext>
            </a:extLst>
          </p:cNvPr>
          <p:cNvCxnSpPr>
            <a:cxnSpLocks/>
            <a:stCxn id="62" idx="7"/>
            <a:endCxn id="59" idx="3"/>
          </p:cNvCxnSpPr>
          <p:nvPr userDrawn="1"/>
        </p:nvCxnSpPr>
        <p:spPr>
          <a:xfrm flipV="1">
            <a:off x="6943355" y="6071219"/>
            <a:ext cx="442221" cy="35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560F407-CF74-AC8F-B8BC-31D29A954840}"/>
              </a:ext>
            </a:extLst>
          </p:cNvPr>
          <p:cNvCxnSpPr>
            <a:cxnSpLocks/>
            <a:stCxn id="63" idx="1"/>
            <a:endCxn id="59" idx="5"/>
          </p:cNvCxnSpPr>
          <p:nvPr userDrawn="1"/>
        </p:nvCxnSpPr>
        <p:spPr>
          <a:xfrm flipH="1" flipV="1">
            <a:off x="7818118" y="6071219"/>
            <a:ext cx="420318" cy="36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859830C4-65ED-1370-0EE1-94EAD1D1C8B3}"/>
              </a:ext>
            </a:extLst>
          </p:cNvPr>
          <p:cNvCxnSpPr>
            <a:cxnSpLocks/>
            <a:endCxn id="63" idx="4"/>
          </p:cNvCxnSpPr>
          <p:nvPr userDrawn="1"/>
        </p:nvCxnSpPr>
        <p:spPr>
          <a:xfrm flipV="1">
            <a:off x="8309811" y="6612850"/>
            <a:ext cx="0" cy="283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A75CFE2-34EB-801E-94D3-E6A2E5774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0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2576F0-1CB6-3621-15F9-5CECF50C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6CBD0-C87D-F953-CD0A-48CA754D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FE93FD-48FF-C766-497E-5AE10FAB1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2CEBC29D-A5FE-1248-A03D-D7D35CA1AE83}" type="slidenum">
              <a:rPr lang="de-DE" smtClean="0"/>
              <a:pPr/>
              <a:t>‹Nr.›</a:t>
            </a:fld>
            <a:r>
              <a:rPr lang="de-DE" dirty="0"/>
              <a:t> | </a:t>
            </a:r>
            <a:fld id="{EF543838-273D-F04A-829F-F5483DF16BC0}" type="datetimeFigureOut">
              <a:rPr lang="de-DE" smtClean="0"/>
              <a:pPr/>
              <a:t>30.03.2023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82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7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avh.d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C2796-2261-E555-FBAE-96EE6950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551" y="1706508"/>
            <a:ext cx="4115449" cy="2055595"/>
          </a:xfrm>
        </p:spPr>
        <p:txBody>
          <a:bodyPr>
            <a:noAutofit/>
          </a:bodyPr>
          <a:lstStyle/>
          <a:p>
            <a:r>
              <a:rPr lang="de-DE" dirty="0"/>
              <a:t>EXZELLENZ </a:t>
            </a:r>
            <a:br>
              <a:rPr lang="de-DE" dirty="0"/>
            </a:br>
            <a:r>
              <a:rPr lang="de-DE" dirty="0"/>
              <a:t>VERBINDET –</a:t>
            </a:r>
            <a:br>
              <a:rPr lang="de-DE" sz="2400" dirty="0"/>
            </a:br>
            <a:r>
              <a:rPr lang="de-DE" sz="2400" b="0" dirty="0"/>
              <a:t>BE PART OF A </a:t>
            </a:r>
            <a:br>
              <a:rPr lang="de-DE" sz="2400" b="0" dirty="0"/>
            </a:br>
            <a:r>
              <a:rPr lang="de-DE" sz="2400" b="0" dirty="0"/>
              <a:t>WORLDWIDE NETWORK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D98772-900E-2CF9-627D-CCBB6B506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4551" y="4133924"/>
            <a:ext cx="4115449" cy="1294958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Vortragende*</a:t>
            </a:r>
            <a:r>
              <a:rPr lang="de-DE" dirty="0" err="1"/>
              <a:t>r</a:t>
            </a:r>
            <a:endParaRPr lang="de-DE" dirty="0"/>
          </a:p>
          <a:p>
            <a:r>
              <a:rPr lang="de-DE" dirty="0"/>
              <a:t>Funktion </a:t>
            </a:r>
          </a:p>
          <a:p>
            <a:r>
              <a:rPr lang="de-DE" dirty="0"/>
              <a:t>Datum</a:t>
            </a:r>
          </a:p>
          <a:p>
            <a:r>
              <a:rPr lang="de-DE" dirty="0"/>
              <a:t>Name der Veranstaltung</a:t>
            </a:r>
          </a:p>
        </p:txBody>
      </p:sp>
    </p:spTree>
    <p:extLst>
      <p:ext uri="{BB962C8B-B14F-4D97-AF65-F5344CB8AC3E}">
        <p14:creationId xmlns:p14="http://schemas.microsoft.com/office/powerpoint/2010/main" val="6351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UNSER NETZWERK</a:t>
            </a:r>
            <a:br>
              <a:rPr lang="de-DE" sz="2000" dirty="0">
                <a:solidFill>
                  <a:schemeClr val="tx1"/>
                </a:solidFill>
              </a:rPr>
            </a:b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99455C-33F7-2231-5EBF-366DA96D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32" y="2269851"/>
            <a:ext cx="819150" cy="1428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1FA5D5-2D31-650C-38ED-F8DF10A3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919" y="1971309"/>
            <a:ext cx="1727292" cy="17272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F7E2EE-5BF4-AD16-BE67-C15071673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09" y="1740130"/>
            <a:ext cx="1482671" cy="195847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381C656-8CE1-2393-C91D-00E1106FF133}"/>
              </a:ext>
            </a:extLst>
          </p:cNvPr>
          <p:cNvSpPr txBox="1">
            <a:spLocks/>
          </p:cNvSpPr>
          <p:nvPr/>
        </p:nvSpPr>
        <p:spPr>
          <a:xfrm>
            <a:off x="838200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950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/>
                </a:solidFill>
                <a:latin typeface="IBM Plex Sans Light" panose="020B0403050203000203" pitchFamily="34" charset="0"/>
              </a:rPr>
              <a:t>Preise und Stipendien jährlich</a:t>
            </a:r>
            <a:endParaRPr lang="de-DE" sz="1800" b="0" dirty="0">
              <a:solidFill>
                <a:schemeClr val="accent5">
                  <a:lumMod val="50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574CFFA-9D96-846E-893B-4B04E6FD6D38}"/>
              </a:ext>
            </a:extLst>
          </p:cNvPr>
          <p:cNvSpPr txBox="1">
            <a:spLocks/>
          </p:cNvSpPr>
          <p:nvPr/>
        </p:nvSpPr>
        <p:spPr>
          <a:xfrm>
            <a:off x="3930884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Alumni in über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IBM Plex Sans Light" panose="020B0403050203000203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de-DE" dirty="0">
                <a:solidFill>
                  <a:schemeClr val="accent2"/>
                </a:solidFill>
              </a:rPr>
              <a:t>140</a:t>
            </a:r>
          </a:p>
          <a:p>
            <a:pPr algn="ctr"/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Ländern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3A275A-B32D-9979-6F94-651EB9FB344E}"/>
              </a:ext>
            </a:extLst>
          </p:cNvPr>
          <p:cNvSpPr txBox="1">
            <a:spLocks/>
          </p:cNvSpPr>
          <p:nvPr/>
        </p:nvSpPr>
        <p:spPr>
          <a:xfrm>
            <a:off x="7024936" y="3979222"/>
            <a:ext cx="2705689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2300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/>
                </a:solidFill>
                <a:latin typeface="IBM Plex Sans Light" panose="020B0403050203000203" pitchFamily="34" charset="0"/>
              </a:rPr>
              <a:t>Forschungsaufenthalte jährlich in Deutschland</a:t>
            </a:r>
            <a:endParaRPr lang="de-DE" sz="1800" b="0" dirty="0">
              <a:solidFill>
                <a:schemeClr val="accent5">
                  <a:lumMod val="50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3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B2F3B4-E1DA-9FEF-FD49-8A059656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94" y="694611"/>
            <a:ext cx="6218640" cy="18446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71682D9-ED92-BCDC-FE2C-D086761F206D}"/>
              </a:ext>
            </a:extLst>
          </p:cNvPr>
          <p:cNvSpPr txBox="1">
            <a:spLocks/>
          </p:cNvSpPr>
          <p:nvPr/>
        </p:nvSpPr>
        <p:spPr>
          <a:xfrm>
            <a:off x="3823994" y="2759093"/>
            <a:ext cx="6765747" cy="16498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7200" dirty="0">
                <a:solidFill>
                  <a:schemeClr val="accent2"/>
                </a:solidFill>
              </a:rPr>
              <a:t>30000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sz="1800" b="0" dirty="0">
                <a:solidFill>
                  <a:schemeClr val="tx1"/>
                </a:solidFill>
                <a:latin typeface="IBM Plex Sans Light" panose="020B0403050203000203" pitchFamily="34" charset="0"/>
              </a:rPr>
              <a:t>Humboldtianer*innen weltweit</a:t>
            </a:r>
            <a:endParaRPr lang="de-DE" sz="1800" b="0" dirty="0">
              <a:solidFill>
                <a:schemeClr val="accent5">
                  <a:lumMod val="50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D1CD400-AA28-E77E-F1C2-76D4FD6CEEA4}"/>
              </a:ext>
            </a:extLst>
          </p:cNvPr>
          <p:cNvSpPr txBox="1">
            <a:spLocks/>
          </p:cNvSpPr>
          <p:nvPr/>
        </p:nvSpPr>
        <p:spPr>
          <a:xfrm>
            <a:off x="8119241" y="4634262"/>
            <a:ext cx="3657599" cy="2201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109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/>
                </a:solidFill>
                <a:latin typeface="IBM Plex Sans Light" panose="020B0403050203000203" pitchFamily="34" charset="0"/>
              </a:rPr>
              <a:t>Humboldt-Alumni-Vereinigungen weltweit</a:t>
            </a:r>
            <a:endParaRPr lang="de-DE" sz="1800" b="0" dirty="0">
              <a:solidFill>
                <a:schemeClr val="accent5">
                  <a:lumMod val="50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BF142B2-CDEF-EA10-9F9D-A891E78BEC8D}"/>
              </a:ext>
            </a:extLst>
          </p:cNvPr>
          <p:cNvSpPr txBox="1">
            <a:spLocks/>
          </p:cNvSpPr>
          <p:nvPr/>
        </p:nvSpPr>
        <p:spPr>
          <a:xfrm>
            <a:off x="415159" y="4634262"/>
            <a:ext cx="2698743" cy="12751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59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/>
                </a:solidFill>
                <a:latin typeface="IBM Plex Sans Light" panose="020B0403050203000203" pitchFamily="34" charset="0"/>
              </a:rPr>
              <a:t>Nobelpreisträger*innen</a:t>
            </a:r>
            <a:endParaRPr lang="de-DE" sz="1800" b="0" dirty="0">
              <a:solidFill>
                <a:schemeClr val="accent5">
                  <a:lumMod val="50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F87D28-DD27-AE10-0752-191066F86617}"/>
              </a:ext>
            </a:extLst>
          </p:cNvPr>
          <p:cNvSpPr txBox="1">
            <a:spLocks/>
          </p:cNvSpPr>
          <p:nvPr/>
        </p:nvSpPr>
        <p:spPr>
          <a:xfrm>
            <a:off x="3511293" y="4634262"/>
            <a:ext cx="4016628" cy="20187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40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/>
                </a:solidFill>
                <a:latin typeface="IBM Plex Sans Light" panose="020B0403050203000203" pitchFamily="34" charset="0"/>
              </a:rPr>
              <a:t>Konferenzen und Tagungen pro Jahr weltweit</a:t>
            </a:r>
            <a:endParaRPr lang="de-DE" sz="1800" b="0" dirty="0">
              <a:solidFill>
                <a:schemeClr val="accent5">
                  <a:lumMod val="50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7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CCED-DF59-A66F-9BA1-F1F39604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119"/>
            <a:ext cx="9301222" cy="1325563"/>
          </a:xfrm>
        </p:spPr>
        <p:txBody>
          <a:bodyPr>
            <a:normAutofit/>
          </a:bodyPr>
          <a:lstStyle/>
          <a:p>
            <a:r>
              <a:rPr lang="de-DE" sz="4000" dirty="0"/>
              <a:t>FÖRDERMÖGLICHKEITEN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F03C75-0198-B4D8-7306-BD5BCBA7E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5474"/>
            <a:ext cx="6289431" cy="27082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Forschungsthemen und wissenschaftliche Gastgeber*innen / Kooperationspartner*innen in Deutschland können frei gewählt werden</a:t>
            </a:r>
          </a:p>
          <a:p>
            <a:pPr>
              <a:lnSpc>
                <a:spcPct val="100000"/>
              </a:lnSpc>
            </a:pPr>
            <a:r>
              <a:rPr lang="de-DE" dirty="0"/>
              <a:t>Von Postdocs über erfahrene Wissenschaftler*innen bis zur Weltspitze: Forschungsstipendien und Forschungspreise passend zur Karrieresituation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5C2251-13C8-9A28-3315-630532B13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0" y="0"/>
            <a:ext cx="4191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BF09CDD-FFB4-2C55-105F-98CDE94DF3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FE26A4-0DC3-4274-0967-6D7F778C9EF8}"/>
              </a:ext>
            </a:extLst>
          </p:cNvPr>
          <p:cNvSpPr/>
          <p:nvPr/>
        </p:nvSpPr>
        <p:spPr>
          <a:xfrm>
            <a:off x="9855849" y="134077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2F0535-6EFB-2236-8BFB-F2E886230EB9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566C9D-FF3D-B27A-5989-DE3BE2B5C7C8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30EAD-F069-9802-F639-CD31A4E0CE75}"/>
              </a:ext>
            </a:extLst>
          </p:cNvPr>
          <p:cNvSpPr/>
          <p:nvPr/>
        </p:nvSpPr>
        <p:spPr>
          <a:xfrm>
            <a:off x="8521106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C3FBE9B-55F7-8FA1-69CB-A2F434AFE54B}"/>
              </a:ext>
            </a:extLst>
          </p:cNvPr>
          <p:cNvCxnSpPr>
            <a:cxnSpLocks/>
            <a:stCxn id="9" idx="3"/>
            <a:endCxn id="7" idx="7"/>
          </p:cNvCxnSpPr>
          <p:nvPr/>
        </p:nvCxnSpPr>
        <p:spPr>
          <a:xfrm flipH="1">
            <a:off x="10230889" y="566264"/>
            <a:ext cx="926633" cy="838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4C2DF616-861C-64D8-B395-ABD52C949E85}"/>
              </a:ext>
            </a:extLst>
          </p:cNvPr>
          <p:cNvCxnSpPr>
            <a:cxnSpLocks/>
            <a:stCxn id="8" idx="2"/>
            <a:endCxn id="7" idx="5"/>
          </p:cNvCxnSpPr>
          <p:nvPr/>
        </p:nvCxnSpPr>
        <p:spPr>
          <a:xfrm flipH="1" flipV="1">
            <a:off x="10230889" y="1715812"/>
            <a:ext cx="1502579" cy="1008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C048B02-FB23-B23E-18A1-9DE5417916E2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8673149" y="1715812"/>
            <a:ext cx="1247047" cy="1561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B1768DA-9307-1278-653B-2930C996AAC0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04DB454-3636-9DA1-52ED-405302E89E12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31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CCED-DF59-A66F-9BA1-F1F39604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268" y="622300"/>
            <a:ext cx="8848139" cy="1325563"/>
          </a:xfrm>
        </p:spPr>
        <p:txBody>
          <a:bodyPr>
            <a:normAutofit fontScale="90000"/>
          </a:bodyPr>
          <a:lstStyle/>
          <a:p>
            <a:r>
              <a:rPr lang="de-DE" altLang="de-DE" dirty="0"/>
              <a:t>WICHTIGE FÖRDERPROGRAMME AUF EINEN BLICK</a:t>
            </a:r>
            <a:endParaRPr lang="de-DE" dirty="0"/>
          </a:p>
        </p:txBody>
      </p:sp>
      <p:graphicFrame>
        <p:nvGraphicFramePr>
          <p:cNvPr id="5" name="Group 53">
            <a:extLst>
              <a:ext uri="{FF2B5EF4-FFF2-40B4-BE49-F238E27FC236}">
                <a16:creationId xmlns:a16="http://schemas.microsoft.com/office/drawing/2014/main" id="{4A950DA2-8369-098B-FB37-F265F8CEA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362393"/>
              </p:ext>
            </p:extLst>
          </p:nvPr>
        </p:nvGraphicFramePr>
        <p:xfrm>
          <a:off x="3107418" y="2657054"/>
          <a:ext cx="8605837" cy="3567899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7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Wissenschaftler*innen aus dem Ausland</a:t>
                      </a:r>
                    </a:p>
                  </a:txBody>
                  <a:tcPr marL="7200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Wissenschaftler*innen aus Deutschland</a:t>
                      </a:r>
                    </a:p>
                  </a:txBody>
                  <a:tcPr marL="7200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Postdocs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(bis 4 Jahre nach Promotion)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Humboldt-Forschungsstipendium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Georg Forster-Forschungsstipendium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Feodor Lynen-Forschungsstipendium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Erfahrene Wissenschaftler*innen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(bis 12 Jahre nach Promotion)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Humboldt-Forschungsstipendium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Georg Forster-Forschungsstipendium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Feodor Lynen-Forschungsstipendium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(bis 15 Jahre nach Promotion)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Max-Planck-Humboldt-Forschungspreis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(bis 18 Jahre nach Promotion)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Friedrich Wilhelm Bessel-Forschungspreis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International ausgewiesene Wissenschaftler*innen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Humboldt-Forschungspreis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Georg Forster-Forschungspreis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Alexander von Humboldt-Professur (für Künstliche Intelligenz)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9875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43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VIELEN DANK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D103-89E8-2C34-84EF-A565403D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/>
              <a:t>Haben Sie Fragen?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r>
              <a:rPr lang="de-DE"/>
              <a:t>Vortragende*r</a:t>
            </a:r>
          </a:p>
          <a:p>
            <a:r>
              <a:rPr lang="de-DE"/>
              <a:t>Funktion </a:t>
            </a:r>
          </a:p>
          <a:p>
            <a:r>
              <a:rPr lang="de-DE">
                <a:hlinkClick r:id="rId2"/>
              </a:rPr>
              <a:t>info@avh.de</a:t>
            </a:r>
            <a:endParaRPr lang="de-DE"/>
          </a:p>
          <a:p>
            <a:r>
              <a:rPr lang="de-DE"/>
              <a:t>www.Humboldt-Foundation.de</a:t>
            </a:r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48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42B7C68-AFB4-627B-6B00-9103DD34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8701D2-D0CC-5C56-5AF3-4F6328D1B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70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00ECA-07F9-C5D5-464E-9227D499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61E46C-75D6-1233-ECB9-9D662DD524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19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08D78B-45C2-B858-8D10-CEE266E3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48E6AE3-F68C-9C13-EFE8-40F4ED21E7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94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D103-89E8-2C34-84EF-A565403D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wir tun</a:t>
            </a:r>
          </a:p>
          <a:p>
            <a:r>
              <a:rPr lang="de-DE" dirty="0"/>
              <a:t>Unsere Wurzeln</a:t>
            </a:r>
          </a:p>
          <a:p>
            <a:r>
              <a:rPr lang="de-DE" dirty="0"/>
              <a:t>Unser Netzwerk</a:t>
            </a:r>
          </a:p>
          <a:p>
            <a:r>
              <a:rPr lang="de-DE" dirty="0"/>
              <a:t>Fördermöglichkeiten</a:t>
            </a:r>
          </a:p>
        </p:txBody>
      </p:sp>
    </p:spTree>
    <p:extLst>
      <p:ext uri="{BB962C8B-B14F-4D97-AF65-F5344CB8AC3E}">
        <p14:creationId xmlns:p14="http://schemas.microsoft.com/office/powerpoint/2010/main" val="163887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WIR TUN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E59988B-4FAD-BF68-7F54-C21DCE2AD0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76" r="7876"/>
          <a:stretch/>
        </p:blipFill>
        <p:spPr/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4124098" cy="3606942"/>
          </a:xfrm>
        </p:spPr>
        <p:txBody>
          <a:bodyPr>
            <a:normAutofit fontScale="77500" lnSpcReduction="20000"/>
          </a:bodyPr>
          <a:lstStyle/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Wissenschaftskooperationen zwischen exzellenten ausländischen und deutschen Forschenden.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Förderung ein Leben lang 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Netzwerk von weltweit 30.000 Alumni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 Internationale Verständigung, Diplomatie, wissenschaftlichen Fortschritt und Entwicklung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Internationalisierung des Wissenschaftsstandorts Deutschland</a:t>
            </a:r>
          </a:p>
        </p:txBody>
      </p:sp>
    </p:spTree>
    <p:extLst>
      <p:ext uri="{BB962C8B-B14F-4D97-AF65-F5344CB8AC3E}">
        <p14:creationId xmlns:p14="http://schemas.microsoft.com/office/powerpoint/2010/main" val="132107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66" y="1351953"/>
            <a:ext cx="5835541" cy="1325563"/>
          </a:xfrm>
        </p:spPr>
        <p:txBody>
          <a:bodyPr/>
          <a:lstStyle/>
          <a:p>
            <a:r>
              <a:rPr lang="de-DE" dirty="0"/>
              <a:t>WAS WIR TUN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8866" y="3014803"/>
            <a:ext cx="5361284" cy="3530851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de-DE" sz="2000" dirty="0"/>
              <a:t>Forschungsstipendien und Forschungspreise für Forschende aus dem Ausland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de-DE" sz="2000" dirty="0"/>
              <a:t>Selbst gewähltes Forschungsprojekt mit einem*einer Kooperationspartner*in Deutschland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de-DE" sz="2000" dirty="0"/>
              <a:t>Alexander von Humboldt-Professur: Höchstdotierter Forschungspreis Deutschlands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1C40C-83BD-F82E-F68C-56ED71938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01" r="25962" b="816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76861-45E5-0747-3D36-E73E4ABAC78A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ED70C-E0F2-CFF7-5D02-76DB1C85B2F9}"/>
              </a:ext>
            </a:extLst>
          </p:cNvPr>
          <p:cNvSpPr/>
          <p:nvPr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CD53F-04F8-5373-EC80-5FFFBC78C6D7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D861A1-E1BB-917E-C6C5-D95875B0DFA0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F6944C-AED9-12B2-CD92-70ED891B2BA6}"/>
              </a:ext>
            </a:extLst>
          </p:cNvPr>
          <p:cNvCxnSpPr>
            <a:cxnSpLocks/>
            <a:stCxn id="7" idx="4"/>
            <a:endCxn id="5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5EF402D-25D0-D53D-2C9C-A88DE67CBBE7}"/>
              </a:ext>
            </a:extLst>
          </p:cNvPr>
          <p:cNvCxnSpPr>
            <a:cxnSpLocks/>
            <a:stCxn id="6" idx="1"/>
            <a:endCxn id="5" idx="5"/>
          </p:cNvCxnSpPr>
          <p:nvPr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20D0871-27E4-1DBE-87B7-926457950610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EA83935-D979-E953-7DA6-409E8E5CA36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213C505-47E4-1A80-29CD-C1C8B193CF3F}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EB49469-E1BC-A399-4212-63D873D0D09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D959209-12C4-E51D-362A-35D2E235CD95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lang="de-DE" sz="1100" b="0" i="0" dirty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733"/>
            <a:ext cx="9301222" cy="1325563"/>
          </a:xfrm>
        </p:spPr>
        <p:txBody>
          <a:bodyPr/>
          <a:lstStyle/>
          <a:p>
            <a:r>
              <a:rPr lang="de-DE" dirty="0"/>
              <a:t>WAS WIR TUN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991233"/>
            <a:ext cx="3954865" cy="4351338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de-DE" sz="2000" dirty="0"/>
              <a:t>Forschungsstipendien für Wissenschaftler*innen aus Deutschland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de-DE" sz="2000" dirty="0"/>
              <a:t>Forschungsprojekt als Gast bei einem Mitglied des Humboldt-Netzwerks im Ausland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2F61B0-9FC1-916E-EAE4-3F9E4304F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" r="1013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2709C7-3F77-5AEA-F121-1DFE1E2FA8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6BC2A5F-D56D-17AB-AB5E-5AC09E8F1FA7}"/>
              </a:ext>
            </a:extLst>
          </p:cNvPr>
          <p:cNvSpPr/>
          <p:nvPr/>
        </p:nvSpPr>
        <p:spPr>
          <a:xfrm>
            <a:off x="9855849" y="134077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E3FD11-CB82-A4C6-BD82-0AC857495C7B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87F941-508E-8E47-3D5F-D33841824A05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A4C7EB-0BEB-7FD6-2D3E-E51D1EF6BC3D}"/>
              </a:ext>
            </a:extLst>
          </p:cNvPr>
          <p:cNvSpPr/>
          <p:nvPr/>
        </p:nvSpPr>
        <p:spPr>
          <a:xfrm>
            <a:off x="8521106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2C73D26-262A-9399-2049-8EC7B46F67FE}"/>
              </a:ext>
            </a:extLst>
          </p:cNvPr>
          <p:cNvCxnSpPr>
            <a:cxnSpLocks/>
            <a:stCxn id="8" idx="3"/>
            <a:endCxn id="6" idx="7"/>
          </p:cNvCxnSpPr>
          <p:nvPr/>
        </p:nvCxnSpPr>
        <p:spPr>
          <a:xfrm flipH="1">
            <a:off x="10230889" y="566264"/>
            <a:ext cx="926633" cy="838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7CF731E-25E9-C1ED-E664-2B361CD25469}"/>
              </a:ext>
            </a:extLst>
          </p:cNvPr>
          <p:cNvCxnSpPr>
            <a:cxnSpLocks/>
            <a:stCxn id="7" idx="2"/>
            <a:endCxn id="6" idx="5"/>
          </p:cNvCxnSpPr>
          <p:nvPr/>
        </p:nvCxnSpPr>
        <p:spPr>
          <a:xfrm flipH="1" flipV="1">
            <a:off x="10230889" y="1715812"/>
            <a:ext cx="1502579" cy="1008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FD08CBF-984D-C2AA-AB14-393C38E360DF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8673149" y="1715812"/>
            <a:ext cx="1247047" cy="1561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A325BA3-5276-907C-F7C4-6D3376402FB2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E3C6598C-768E-AE25-27E8-543FFAA3A90D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4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WIR TUN</a:t>
            </a:r>
          </a:p>
        </p:txBody>
      </p:sp>
      <p:pic>
        <p:nvPicPr>
          <p:cNvPr id="6" name="Bildplatzhalter 5" descr="Ein Bild, das Person, Boden, draußen enthält.&#10;&#10;Automatisch generierte Beschreibung">
            <a:extLst>
              <a:ext uri="{FF2B5EF4-FFF2-40B4-BE49-F238E27FC236}">
                <a16:creationId xmlns:a16="http://schemas.microsoft.com/office/drawing/2014/main" id="{7EC51F92-4CB0-B77D-D3D9-FD9EEB1D6C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866" t="28214" r="6071" b="25430"/>
          <a:stretch/>
        </p:blipFill>
        <p:spPr>
          <a:xfrm>
            <a:off x="5183188" y="987425"/>
            <a:ext cx="6172200" cy="4873625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Keine Quoten, weder für einzelne Länder noch für einzelne akademische Disziplinen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Es zählt allein die persönliche wissenschaftliche Qualität.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Wir fördern Personen, keine Projekte.</a:t>
            </a:r>
          </a:p>
        </p:txBody>
      </p:sp>
    </p:spTree>
    <p:extLst>
      <p:ext uri="{BB962C8B-B14F-4D97-AF65-F5344CB8AC3E}">
        <p14:creationId xmlns:p14="http://schemas.microsoft.com/office/powerpoint/2010/main" val="170446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A173A-85ED-C793-DC9C-22D41B4E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FINANZIERUNG DER </a:t>
            </a:r>
            <a:br>
              <a:rPr lang="de-DE"/>
            </a:br>
            <a:r>
              <a:rPr lang="de-DE"/>
              <a:t>HUMBOLDT-STIFTUNG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094988-BAA6-29D2-2C9E-B402639173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Budget 2023*: ca. 163,3 Mio. Euro, zu rund 93 % aus Bundesmitteln finanziert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1A5489E-61E4-EFDD-0681-4B337107D9E5}"/>
              </a:ext>
            </a:extLst>
          </p:cNvPr>
          <p:cNvSpPr txBox="1">
            <a:spLocks/>
          </p:cNvSpPr>
          <p:nvPr/>
        </p:nvSpPr>
        <p:spPr>
          <a:xfrm>
            <a:off x="5295900" y="5276178"/>
            <a:ext cx="8848140" cy="1026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de-DE" sz="1000" dirty="0"/>
              <a:t>AA:	Auswärtiges Amt </a:t>
            </a:r>
            <a:br>
              <a:rPr lang="de-DE" sz="1000" dirty="0"/>
            </a:br>
            <a:r>
              <a:rPr lang="de-DE" sz="1000" dirty="0"/>
              <a:t>BMBF:	Bundesministerium für Bildung und Forschung</a:t>
            </a:r>
            <a:br>
              <a:rPr lang="de-DE" sz="1000" dirty="0"/>
            </a:br>
            <a:r>
              <a:rPr lang="de-DE" sz="1000" dirty="0"/>
              <a:t>BMZ:	Bundesministerium für wirtschaftliche Zusammenarbeit und Entwicklung</a:t>
            </a:r>
            <a:br>
              <a:rPr lang="de-DE" sz="1000" dirty="0"/>
            </a:br>
            <a:r>
              <a:rPr lang="de-DE" sz="1000" dirty="0"/>
              <a:t>BMWK: 	Bundesministerium für Wirtschaft und Klimaschutz </a:t>
            </a:r>
            <a:br>
              <a:rPr lang="de-DE" sz="1000" dirty="0"/>
            </a:br>
            <a:br>
              <a:rPr lang="de-DE" sz="1000" dirty="0"/>
            </a:br>
            <a:r>
              <a:rPr lang="de-DE" sz="1000" dirty="0"/>
              <a:t>* gemäß Wirtschaftsplan 2023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5E8E6F5-685C-3CCE-D2CE-BE5BA72F1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127469"/>
              </p:ext>
            </p:extLst>
          </p:nvPr>
        </p:nvGraphicFramePr>
        <p:xfrm>
          <a:off x="613137" y="2471096"/>
          <a:ext cx="4459126" cy="3956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EDC56D2-5E01-DB20-065D-686717A4FB0C}"/>
              </a:ext>
            </a:extLst>
          </p:cNvPr>
          <p:cNvSpPr txBox="1">
            <a:spLocks/>
          </p:cNvSpPr>
          <p:nvPr/>
        </p:nvSpPr>
        <p:spPr>
          <a:xfrm>
            <a:off x="5295900" y="2710238"/>
            <a:ext cx="4543425" cy="231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de-DE" sz="1800" b="1" dirty="0">
                <a:solidFill>
                  <a:schemeClr val="accent1"/>
                </a:solidFill>
              </a:rPr>
              <a:t>AA			36,1 %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/>
                </a:solidFill>
              </a:rPr>
              <a:t>BMZ			7,1 %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BMWK		1,5 %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4"/>
                </a:solidFill>
              </a:rPr>
              <a:t>EU			3,6 %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5"/>
                </a:solidFill>
              </a:rPr>
              <a:t>Andere		3,0 %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6"/>
                </a:solidFill>
              </a:rPr>
              <a:t>BMBF		48,7 %</a:t>
            </a:r>
          </a:p>
        </p:txBody>
      </p:sp>
    </p:spTree>
    <p:extLst>
      <p:ext uri="{BB962C8B-B14F-4D97-AF65-F5344CB8AC3E}">
        <p14:creationId xmlns:p14="http://schemas.microsoft.com/office/powerpoint/2010/main" val="184508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sitzend, Anzug enthält.&#10;&#10;Automatisch generierte Beschreibung">
            <a:extLst>
              <a:ext uri="{FF2B5EF4-FFF2-40B4-BE49-F238E27FC236}">
                <a16:creationId xmlns:a16="http://schemas.microsoft.com/office/drawing/2014/main" id="{936CDF79-45B2-79A4-A9E9-7A9EB640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0"/>
          <a:stretch/>
        </p:blipFill>
        <p:spPr>
          <a:xfrm>
            <a:off x="6352653" y="0"/>
            <a:ext cx="583934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7" y="729052"/>
            <a:ext cx="7064829" cy="1330505"/>
          </a:xfrm>
        </p:spPr>
        <p:txBody>
          <a:bodyPr>
            <a:noAutofit/>
          </a:bodyPr>
          <a:lstStyle/>
          <a:p>
            <a:r>
              <a:rPr lang="de-DE" dirty="0"/>
              <a:t>UNSERE </a:t>
            </a:r>
            <a:br>
              <a:rPr lang="de-DE" dirty="0"/>
            </a:br>
            <a:r>
              <a:rPr lang="de-DE" dirty="0"/>
              <a:t>WURZELN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40379"/>
            <a:ext cx="5001147" cy="392214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Alexander von Humboldt </a:t>
            </a:r>
            <a:r>
              <a:rPr lang="de-DE" altLang="de-DE" b="1" dirty="0">
                <a:latin typeface="IBM Plex Sans" panose="020B0503050203000203" pitchFamily="34" charset="0"/>
              </a:rPr>
              <a:t>(1769 – 1859):</a:t>
            </a:r>
            <a:br>
              <a:rPr lang="de-DE" altLang="de-DE" dirty="0"/>
            </a:br>
            <a:r>
              <a:rPr lang="de-DE" altLang="de-DE" dirty="0"/>
              <a:t>Entdecker, Universalgelehrter, Weltbürger und Förderer exzellenter Wissenschaftstalente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 dirty="0">
                <a:latin typeface="IBM Plex Sans" panose="020B0503050203000203" pitchFamily="34" charset="0"/>
              </a:rPr>
              <a:t>1953: </a:t>
            </a:r>
            <a:r>
              <a:rPr lang="de-DE" altLang="de-DE" dirty="0"/>
              <a:t>Gründung der heutigen Alexander von Humboldt-Stiftung mit Sitz in Bonn Bad-Godesberg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dirty="0"/>
              <a:t>Internationales Netz der </a:t>
            </a:r>
            <a:r>
              <a:rPr lang="de-DE" altLang="de-DE" dirty="0" err="1"/>
              <a:t>wissenschaft-lichen</a:t>
            </a:r>
            <a:r>
              <a:rPr lang="de-DE" altLang="de-DE" dirty="0"/>
              <a:t> Zusammenarbeit nach dem Vorbild Humboldts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36AA72-8706-21A6-B3E7-7A97512D90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CED183-0B79-0382-BDC5-53844F4ECC74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  <a:stCxn id="9" idx="4"/>
            <a:endCxn id="7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BF658C-A7EB-F0BF-D5C4-D9F1C86D494B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6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72A1F3-388D-3731-E1F3-22BB4DA5E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0" y="4552754"/>
            <a:ext cx="5804545" cy="18053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/>
              <a:t>Weltweites Humboldt-Netzwerk  über die Grenzen von Disziplinen und Ländern hinweg 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Wissenschaftlichen Lösungen für die Herausforderungen unserer Zeit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Netzwerk des Vertrauens und der Verständigung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F03402-25F6-B8A7-0E57-9F7B9AFE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67" r="25167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F70C426-490C-58B7-80FF-2618F0FDE7BF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40A293-1305-EBA1-B34C-5E9B9217783E}"/>
              </a:ext>
            </a:extLst>
          </p:cNvPr>
          <p:cNvSpPr/>
          <p:nvPr/>
        </p:nvSpPr>
        <p:spPr>
          <a:xfrm>
            <a:off x="1576068" y="38142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9FDCF1-036A-1C7F-67CF-1E2C170DA5CF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FCE108-05C8-3689-FE8C-08941ECDCED5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B10F25AF-2929-C66B-8489-697749B88FD9}"/>
              </a:ext>
            </a:extLst>
          </p:cNvPr>
          <p:cNvCxnSpPr>
            <a:cxnSpLocks/>
            <a:stCxn id="8" idx="4"/>
            <a:endCxn id="6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D7BA830-126F-0F68-71FF-BC762A62E184}"/>
              </a:ext>
            </a:extLst>
          </p:cNvPr>
          <p:cNvCxnSpPr>
            <a:cxnSpLocks/>
            <a:stCxn id="7" idx="0"/>
            <a:endCxn id="6" idx="5"/>
          </p:cNvCxnSpPr>
          <p:nvPr/>
        </p:nvCxnSpPr>
        <p:spPr>
          <a:xfrm flipH="1" flipV="1">
            <a:off x="1366367" y="2298294"/>
            <a:ext cx="310641" cy="1515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033AD7B-28A6-E090-536F-3D4C3850E913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C800D3-5BAD-5987-2D24-B956B85F4E3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A97F3B0-52B2-E57D-9580-D01872917D6D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535722" y="3339935"/>
            <a:ext cx="1040346" cy="575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74AA67B-965F-EBBC-114D-6D6CC532371F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7035873-2C37-066E-2FAE-2893F01F5F81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lang="de-DE" sz="1100" b="0" i="0" dirty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30.03.2023</a:t>
            </a:fld>
            <a:endParaRPr lang="de-DE" sz="1100" b="0" i="0" dirty="0">
              <a:latin typeface="IBM Plex Sans Light" panose="020B0403050203000203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B6BE6BC-DD52-9A44-F8D8-6A0FD5EE9698}"/>
              </a:ext>
            </a:extLst>
          </p:cNvPr>
          <p:cNvSpPr txBox="1">
            <a:spLocks/>
          </p:cNvSpPr>
          <p:nvPr/>
        </p:nvSpPr>
        <p:spPr>
          <a:xfrm>
            <a:off x="5829300" y="411897"/>
            <a:ext cx="7249063" cy="2055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 NETZWERK</a:t>
            </a:r>
            <a:br>
              <a:rPr lang="de-DE" sz="2000" dirty="0">
                <a:solidFill>
                  <a:schemeClr val="tx1"/>
                </a:solidFill>
              </a:rPr>
            </a:b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846B8AC-9CC5-74D1-80FB-BB569E31A4E2}"/>
              </a:ext>
            </a:extLst>
          </p:cNvPr>
          <p:cNvSpPr txBox="1"/>
          <p:nvPr/>
        </p:nvSpPr>
        <p:spPr>
          <a:xfrm>
            <a:off x="3050876" y="3662416"/>
            <a:ext cx="7339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i="1" dirty="0">
                <a:solidFill>
                  <a:schemeClr val="accent3">
                    <a:lumMod val="75000"/>
                  </a:schemeClr>
                </a:solidFill>
                <a:latin typeface="IBM Plex Sans Light" panose="020B0403050203000203" pitchFamily="34" charset="0"/>
              </a:rPr>
              <a:t>Alexander von Humboldt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B692A8A9-D23D-DB63-17F1-AF74B2059406}"/>
              </a:ext>
            </a:extLst>
          </p:cNvPr>
          <p:cNvSpPr txBox="1">
            <a:spLocks/>
          </p:cNvSpPr>
          <p:nvPr/>
        </p:nvSpPr>
        <p:spPr>
          <a:xfrm>
            <a:off x="2038486" y="953711"/>
            <a:ext cx="1206498" cy="2307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20000" dirty="0">
                <a:ln w="25400">
                  <a:noFill/>
                </a:ln>
                <a:solidFill>
                  <a:schemeClr val="bg1"/>
                </a:solidFill>
              </a:rPr>
              <a:t>„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470A8-C4ED-8EE1-CC52-A81EA467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11" y="2314771"/>
            <a:ext cx="7879294" cy="180532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chemeClr val="tx1"/>
                </a:solidFill>
              </a:rPr>
              <a:t>IDEEN KÖNNEN NUR NÜTZEN,</a:t>
            </a:r>
            <a:br>
              <a:rPr lang="de-DE" sz="4000" dirty="0">
                <a:solidFill>
                  <a:schemeClr val="tx1"/>
                </a:solidFill>
              </a:rPr>
            </a:br>
            <a:r>
              <a:rPr lang="de-DE" sz="4000" dirty="0">
                <a:solidFill>
                  <a:schemeClr val="tx1"/>
                </a:solidFill>
              </a:rPr>
              <a:t>WENN SIE IN VIELEN KÖPFEN</a:t>
            </a:r>
            <a:br>
              <a:rPr lang="de-DE" sz="4000" dirty="0">
                <a:solidFill>
                  <a:schemeClr val="tx1"/>
                </a:solidFill>
              </a:rPr>
            </a:br>
            <a:r>
              <a:rPr lang="de-DE" sz="4000" dirty="0">
                <a:solidFill>
                  <a:schemeClr val="tx1"/>
                </a:solidFill>
              </a:rPr>
              <a:t>LEBENDIG WERDEN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83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vH 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C299"/>
      </a:accent1>
      <a:accent2>
        <a:srgbClr val="00D5E3"/>
      </a:accent2>
      <a:accent3>
        <a:srgbClr val="45C3C3"/>
      </a:accent3>
      <a:accent4>
        <a:srgbClr val="FF9664"/>
      </a:accent4>
      <a:accent5>
        <a:srgbClr val="75EB9E"/>
      </a:accent5>
      <a:accent6>
        <a:srgbClr val="FF004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43cd7-39c8-4ab5-9f01-57e5763feeff" xsi:nil="true"/>
    <lcf76f155ced4ddcb4097134ff3c332f xmlns="008c5496-f11a-4c31-b893-f6b1548afa5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AF41747C8C2342B6564689130371FA" ma:contentTypeVersion="13" ma:contentTypeDescription="Ein neues Dokument erstellen." ma:contentTypeScope="" ma:versionID="05b2024ab691b89ae21a49ae2e2622aa">
  <xsd:schema xmlns:xsd="http://www.w3.org/2001/XMLSchema" xmlns:xs="http://www.w3.org/2001/XMLSchema" xmlns:p="http://schemas.microsoft.com/office/2006/metadata/properties" xmlns:ns2="a37eff5b-52a1-444d-aae7-f7b46aaf3323" xmlns:ns3="008c5496-f11a-4c31-b893-f6b1548afa54" xmlns:ns4="6b443cd7-39c8-4ab5-9f01-57e5763feeff" targetNamespace="http://schemas.microsoft.com/office/2006/metadata/properties" ma:root="true" ma:fieldsID="7b026fc1beca7332fe53b5572925c0e0" ns2:_="" ns3:_="" ns4:_="">
    <xsd:import namespace="a37eff5b-52a1-444d-aae7-f7b46aaf3323"/>
    <xsd:import namespace="008c5496-f11a-4c31-b893-f6b1548afa54"/>
    <xsd:import namespace="6b443cd7-39c8-4ab5-9f01-57e5763fe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eff5b-52a1-444d-aae7-f7b46aaf33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496-f11a-4c31-b893-f6b1548af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101d7c45-964c-47a9-8082-1365842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43cd7-39c8-4ab5-9f01-57e5763feef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c7053a5-3cb3-40bd-b171-faad63f88041}" ma:internalName="TaxCatchAll" ma:showField="CatchAllData" ma:web="a37eff5b-52a1-444d-aae7-f7b46aaf3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65111D-693A-41DF-8D4C-B9D988E80A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3D2917-2F4E-4675-81BD-7E40307E3CFD}">
  <ds:schemaRefs>
    <ds:schemaRef ds:uri="3dbca12c-69b7-4806-a0e4-855a4fd4d340"/>
    <ds:schemaRef ds:uri="67524c54-fd3c-493c-83eb-c272810f5c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b443cd7-39c8-4ab5-9f01-57e5763feeff"/>
    <ds:schemaRef ds:uri="008c5496-f11a-4c31-b893-f6b1548afa54"/>
  </ds:schemaRefs>
</ds:datastoreItem>
</file>

<file path=customXml/itemProps3.xml><?xml version="1.0" encoding="utf-8"?>
<ds:datastoreItem xmlns:ds="http://schemas.openxmlformats.org/officeDocument/2006/customXml" ds:itemID="{C440BF3E-2814-41C2-8C96-35D21277A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7eff5b-52a1-444d-aae7-f7b46aaf3323"/>
    <ds:schemaRef ds:uri="008c5496-f11a-4c31-b893-f6b1548afa54"/>
    <ds:schemaRef ds:uri="6b443cd7-39c8-4ab5-9f01-57e5763fe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Breitbild</PresentationFormat>
  <Paragraphs>97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IBM Plex Sans</vt:lpstr>
      <vt:lpstr>IBM Plex Sans Light</vt:lpstr>
      <vt:lpstr>Office</vt:lpstr>
      <vt:lpstr>EXZELLENZ  VERBINDET – BE PART OF A  WORLDWIDE NETWORK</vt:lpstr>
      <vt:lpstr>INHALT</vt:lpstr>
      <vt:lpstr>WAS WIR TUN</vt:lpstr>
      <vt:lpstr>WAS WIR TUN</vt:lpstr>
      <vt:lpstr>WAS WIR TUN</vt:lpstr>
      <vt:lpstr>WAS WIR TUN</vt:lpstr>
      <vt:lpstr>FINANZIERUNG DER  HUMBOLDT-STIFTUNG</vt:lpstr>
      <vt:lpstr>UNSERE  WURZELN</vt:lpstr>
      <vt:lpstr>IDEEN KÖNNEN NUR NÜTZEN, WENN SIE IN VIELEN KÖPFEN LEBENDIG WERDEN</vt:lpstr>
      <vt:lpstr>UNSER NETZWERK </vt:lpstr>
      <vt:lpstr>PowerPoint-Präsentation</vt:lpstr>
      <vt:lpstr>FÖRDERMÖGLICHKEITEN</vt:lpstr>
      <vt:lpstr>WICHTIGE FÖRDERPROGRAMME AUF EINEN BLICK</vt:lpstr>
      <vt:lpstr>VIELEN DANK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Grote, Alexander</dc:creator>
  <cp:lastModifiedBy>Ilsemann, Mareike</cp:lastModifiedBy>
  <cp:revision>21</cp:revision>
  <dcterms:created xsi:type="dcterms:W3CDTF">2023-02-09T08:46:02Z</dcterms:created>
  <dcterms:modified xsi:type="dcterms:W3CDTF">2023-03-30T11:33:20Z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0x010100ABEBD0A6B954AE42AB899E847E6D2B83</vt:lpwstr>
  </property>
</Properties>
</file>